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6" r:id="rId14"/>
    <p:sldId id="279" r:id="rId15"/>
    <p:sldId id="281" r:id="rId16"/>
    <p:sldId id="277" r:id="rId17"/>
    <p:sldId id="278" r:id="rId18"/>
    <p:sldId id="282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5" r:id="rId27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66155A-EDCD-4309-A3D9-E046F658D5C4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80768-2EFC-4742-BB7F-3A2D6B2DDF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80768-2EFC-4742-BB7F-3A2D6B2DDFB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5" name="Рисунок 34"/>
          <p:cNvPicPr/>
          <p:nvPr/>
        </p:nvPicPr>
        <p:blipFill>
          <a:blip r:embed="rId2" cstate="print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6" name="Рисунок 35"/>
          <p:cNvPicPr/>
          <p:nvPr/>
        </p:nvPicPr>
        <p:blipFill>
          <a:blip r:embed="rId2" cstate="print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1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1" name="Рисунок 70"/>
          <p:cNvPicPr/>
          <p:nvPr/>
        </p:nvPicPr>
        <p:blipFill>
          <a:blip r:embed="rId2" cstate="print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2" name="Рисунок 71"/>
          <p:cNvPicPr/>
          <p:nvPr/>
        </p:nvPicPr>
        <p:blipFill>
          <a:blip r:embed="rId2" cstate="print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E4DD2-D618-4897-B598-26744E0E0888}" type="datetimeFigureOut">
              <a:rPr lang="ru-RU" smtClean="0"/>
              <a:pPr/>
              <a:t>04.01.2021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09D97-3CCC-4909-BADD-23389666B6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spc="-1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3200" spc="-1">
                <a:latin typeface="Arial"/>
              </a:rPr>
              <a:t>Для правки структуры щёлкните мышью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800" spc="-1">
                <a:latin typeface="Arial"/>
              </a:rPr>
              <a:t>Второй уровень структуры</a:t>
            </a:r>
            <a:endParaRPr/>
          </a:p>
          <a:p>
            <a:pPr marL="1296000" lvl="2" indent="-288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400" spc="-1">
                <a:latin typeface="Arial"/>
              </a:rPr>
              <a:t>Третий уровень структуры</a:t>
            </a:r>
            <a:endParaRPr/>
          </a:p>
          <a:p>
            <a:pPr marL="1728000" lvl="3" indent="-216000">
              <a:buClr>
                <a:srgbClr val="FFFFFF"/>
              </a:buClr>
              <a:buSzPct val="75000"/>
              <a:buFont typeface="StarSymbol"/>
              <a:buChar char=""/>
            </a:pPr>
            <a:r>
              <a:rPr lang="ru-RU" sz="2000" spc="-1">
                <a:latin typeface="Arial"/>
              </a:rPr>
              <a:t>Четвёртый уровень структуры</a:t>
            </a:r>
            <a:endParaRPr/>
          </a:p>
          <a:p>
            <a:pPr marL="2160000" lvl="4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Пятый уровень структуры</a:t>
            </a:r>
            <a:endParaRPr/>
          </a:p>
          <a:p>
            <a:pPr marL="2592000" lvl="5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Шестой уровень структуры</a:t>
            </a:r>
            <a:endParaRPr/>
          </a:p>
          <a:p>
            <a:pPr marL="3024000" lvl="6" indent="-216000">
              <a:buClr>
                <a:srgbClr val="FFFFFF"/>
              </a:buClr>
              <a:buSzPct val="45000"/>
              <a:buFont typeface="StarSymbol"/>
              <a:buChar char=""/>
            </a:pPr>
            <a:r>
              <a:rPr lang="ru-RU" sz="2000" spc="-1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CustomShape 1"/>
          <p:cNvSpPr/>
          <p:nvPr/>
        </p:nvSpPr>
        <p:spPr>
          <a:xfrm>
            <a:off x="685800" y="476640"/>
            <a:ext cx="7771680" cy="460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4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Математические методы в психологии. Компьютерные технологии обработки эмпирических данных. КА, СА</a:t>
            </a:r>
            <a:endParaRPr/>
          </a:p>
        </p:txBody>
      </p:sp>
      <p:sp>
        <p:nvSpPr>
          <p:cNvPr id="74" name="CustomShape 2"/>
          <p:cNvSpPr/>
          <p:nvPr/>
        </p:nvSpPr>
        <p:spPr>
          <a:xfrm>
            <a:off x="1371600" y="4077000"/>
            <a:ext cx="6400080" cy="156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Направления: 37.03.01 Психология; 37.05.02.Психология служебной деятельности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Парфенова Надежда Борисовна, канд.психол.наук, доцент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r>
              <a:rPr lang="ru-RU" sz="27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Сравнение характеристик числовой переменной, измеренной в двух  группах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  <p:sp>
        <p:nvSpPr>
          <p:cNvPr id="95" name="CustomShape 2"/>
          <p:cNvSpPr/>
          <p:nvPr/>
        </p:nvSpPr>
        <p:spPr>
          <a:xfrm>
            <a:off x="457200" y="1052640"/>
            <a:ext cx="8228880" cy="507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Вводные замечания.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Если один и тот же признак (переменная) измеряется на двух группах, встает задача сравнения равенства средних, при этом предполагается нормальность распределения генеральной совокупности. Применяется процедура  T- </a:t>
            </a:r>
            <a:r>
              <a:rPr lang="ru-RU" sz="200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Test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, которая подсчитывает средние значения переменной для двух групп, стандартные ошибки, их значимость. При сравнении двух выборок нас интересует, насколько случайный характер носит различие средних – отличаются ли они значимо.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Если не предполагается равенство дисперсий в группах, то для сравнения средних принято использовать статистику, которая в условиях нормальности распределения переменной имеет распределение Стьюдента.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Если переменная (</a:t>
            </a:r>
            <a:r>
              <a:rPr lang="ru-RU" sz="200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ые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) отличаются от нормального распределения, т.е., выражена асимметрия или эксцесс, то применяем для сравнения непараметрический критерий – </a:t>
            </a:r>
            <a:r>
              <a:rPr lang="ru-RU" sz="200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Uкр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. Манна- Уитни.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endParaRPr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ustomShape 1"/>
          <p:cNvSpPr/>
          <p:nvPr/>
        </p:nvSpPr>
        <p:spPr>
          <a:xfrm>
            <a:off x="457200" y="274680"/>
            <a:ext cx="8228880" cy="921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Алгоритм </a:t>
            </a:r>
            <a:r>
              <a:rPr lang="ru-RU" sz="24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работы (параметрический критерий)</a:t>
            </a:r>
            <a:endParaRPr dirty="0"/>
          </a:p>
        </p:txBody>
      </p:sp>
      <p:sp>
        <p:nvSpPr>
          <p:cNvPr id="97" name="CustomShape 2"/>
          <p:cNvSpPr/>
          <p:nvPr/>
        </p:nvSpPr>
        <p:spPr>
          <a:xfrm>
            <a:off x="457200" y="1124640"/>
            <a:ext cx="8228880" cy="5000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4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Прикрепляем  к 1 таблице (студенты 5 курса) таблицу по тем же переменным (студенты 4 курса).</a:t>
            </a:r>
            <a:endParaRPr dirty="0"/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4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Записываем группирующую переменную (первая выборка — 5, </a:t>
            </a:r>
            <a:r>
              <a:rPr lang="ru-RU" sz="240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n</a:t>
            </a:r>
            <a:r>
              <a:rPr lang="ru-RU" sz="24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= 20; вторая выборка – 4, </a:t>
            </a:r>
            <a:r>
              <a:rPr lang="ru-RU" sz="240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n</a:t>
            </a:r>
            <a:r>
              <a:rPr lang="ru-RU" sz="24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=30</a:t>
            </a:r>
            <a:r>
              <a:rPr lang="ru-RU" sz="24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).</a:t>
            </a: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В условиях нормальности распределения переменных применяем  распределение Стьюдента.</a:t>
            </a: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40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Процедура:Анализ</a:t>
            </a:r>
            <a:r>
              <a:rPr lang="ru-RU" sz="24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– Сравнение средних – </a:t>
            </a:r>
            <a:r>
              <a:rPr lang="en-US" sz="24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4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критерий для двух независимых выборок. </a:t>
            </a: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Переносим измеренные переменные (за исключением ПМ, ПИ)  в правое верхнее диалоговое окно, группирующую переменную – в нижнее окно – Задать группы (1-4, 2- 5). Продолжить. ОК.</a:t>
            </a:r>
            <a:endParaRPr lang="ru-RU" sz="240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C0BA~1\AppData\Local\Temp\Rar$DIa1288.16692\image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Продолжение алгоритма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1052736"/>
            <a:ext cx="8229240" cy="4529064"/>
          </a:xfrm>
        </p:spPr>
        <p:txBody>
          <a:bodyPr/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Выводы: В таблице «Критерий для независимых выборок» (нижняя) отмечаем переменные с уровнем значимости (Знач. 2сторонняя)- 0,05 и ниже,  соответствующий им </a:t>
            </a:r>
            <a:r>
              <a:rPr lang="en-US" sz="24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4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;</a:t>
            </a:r>
          </a:p>
          <a:p>
            <a:pPr algn="just"/>
            <a:r>
              <a:rPr lang="ru-RU" sz="24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затем по этим переменным выделяем средние значения для групп (верхняя таблица) и записываем в табл.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" name="Table 1"/>
          <p:cNvGraphicFramePr/>
          <p:nvPr/>
        </p:nvGraphicFramePr>
        <p:xfrm>
          <a:off x="395536" y="692696"/>
          <a:ext cx="8064000" cy="5103720"/>
        </p:xfrm>
        <a:graphic>
          <a:graphicData uri="http://schemas.openxmlformats.org/drawingml/2006/table">
            <a:tbl>
              <a:tblPr/>
              <a:tblGrid>
                <a:gridCol w="2339280"/>
                <a:gridCol w="1296704"/>
                <a:gridCol w="1548592"/>
                <a:gridCol w="1440160"/>
                <a:gridCol w="1439264"/>
              </a:tblGrid>
              <a:tr h="1184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>
                          <a:latin typeface="Times New Roman" pitchFamily="18" charset="0"/>
                          <a:cs typeface="Times New Roman" pitchFamily="18" charset="0"/>
                        </a:rPr>
                        <a:t>Переменная- -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Среднее значение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Среднее значение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strike="noStrike" spc="-1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r>
                        <a:rPr lang="ru-RU" sz="1400" strike="noStrike" spc="-1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strike="noStrike" spc="-1" dirty="0" err="1" smtClean="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 pitchFamily="18" charset="0"/>
                          <a:cs typeface="Times New Roman" pitchFamily="18" charset="0"/>
                        </a:rPr>
                        <a:t>кр</a:t>
                      </a:r>
                      <a:r>
                        <a:rPr lang="ru-RU" sz="1400" strike="noStrike" spc="-1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imes New Roman" pitchFamily="18" charset="0"/>
                          <a:cs typeface="Times New Roman" pitchFamily="18" charset="0"/>
                        </a:rPr>
                        <a:t>. Стьюдента</a:t>
                      </a: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 значимости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</a:tr>
              <a:tr h="317520"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>
                          <a:latin typeface="Times New Roman" pitchFamily="18" charset="0"/>
                          <a:cs typeface="Times New Roman" pitchFamily="18" charset="0"/>
                        </a:rPr>
                        <a:t>1 гр</a:t>
                      </a: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.(4курс)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>
                          <a:latin typeface="Times New Roman" pitchFamily="18" charset="0"/>
                          <a:cs typeface="Times New Roman" pitchFamily="18" charset="0"/>
                        </a:rPr>
                        <a:t>2 гр</a:t>
                      </a: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.(5курс)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1184400">
                <a:tc>
                  <a:txBody>
                    <a:bodyPr/>
                    <a:lstStyle/>
                    <a:p>
                      <a:r>
                        <a:rPr lang="ru-RU" sz="18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 1. ЭРМ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 20,1905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30,500  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 - 5,205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 0,000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1184400">
                <a:tc>
                  <a:txBody>
                    <a:bodyPr/>
                    <a:lstStyle/>
                    <a:p>
                      <a:r>
                        <a:rPr lang="ru-RU" sz="18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 6. ПК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 33,1429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 28,0333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 2,933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 0,005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11847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C0BA~1\AppData\Local\Temp\Rar$DIa1288.31431\image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C0BA~1\AppData\Local\Temp\Rar$DIa1288.36716\image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Интерпретация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1340768"/>
            <a:ext cx="8229240" cy="4241032"/>
          </a:xfrm>
        </p:spPr>
        <p:txBody>
          <a:bodyPr/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видно из таблицы, имеются значимые различия по переменным ЭРМ и ПК, измеренным в группах 4 и 5 курса. При этом, средние значения по ЭРМ выше у студентов 5 курса; средние значения по ПК выше у студентов 4 курса. Содержательная интерпретация автора.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457200" y="274680"/>
            <a:ext cx="8228880" cy="77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/>
            <a:r>
              <a:rPr lang="ru-RU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Алгоритм работы (непараметрический критерий)</a:t>
            </a:r>
            <a:endParaRPr lang="ru-RU" sz="2400" dirty="0" smtClean="0"/>
          </a:p>
          <a:p>
            <a:pPr algn="ctr">
              <a:lnSpc>
                <a:spcPct val="100000"/>
              </a:lnSpc>
            </a:pPr>
            <a:r>
              <a:rPr lang="ru-RU" sz="24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продолжение</a:t>
            </a:r>
            <a:endParaRPr dirty="0"/>
          </a:p>
        </p:txBody>
      </p:sp>
      <p:sp>
        <p:nvSpPr>
          <p:cNvPr id="99" name="CustomShape 2"/>
          <p:cNvSpPr/>
          <p:nvPr/>
        </p:nvSpPr>
        <p:spPr>
          <a:xfrm>
            <a:off x="457200" y="1052640"/>
            <a:ext cx="8228880" cy="507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360">
              <a:lnSpc>
                <a:spcPct val="100000"/>
              </a:lnSpc>
              <a:buFont typeface="Arial"/>
              <a:buChar char="•"/>
            </a:pPr>
            <a:r>
              <a:rPr lang="ru-RU" sz="24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Анализ – Непараметрические критерии- Устаревшие диалоговые окна- Для двух независимых выборок – Сравнение переменных по двум независимым выборкам</a:t>
            </a:r>
            <a:r>
              <a:rPr lang="ru-RU" sz="24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.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>
              <a:lnSpc>
                <a:spcPct val="100000"/>
              </a:lnSpc>
              <a:buFont typeface="Arial"/>
              <a:buChar char="•"/>
            </a:pPr>
            <a:r>
              <a:rPr lang="ru-RU" sz="24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В правое верхнее диалоговое окно  переносим список проверяемых переменных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>
              <a:lnSpc>
                <a:spcPct val="100000"/>
              </a:lnSpc>
              <a:buFont typeface="Arial"/>
              <a:buChar char="•"/>
            </a:pPr>
            <a:r>
              <a:rPr lang="ru-RU" sz="24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Группирующую переменную  - в нижнее правое окно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>
              <a:lnSpc>
                <a:spcPct val="100000"/>
              </a:lnSpc>
              <a:buFont typeface="Arial"/>
              <a:buChar char="•"/>
            </a:pPr>
            <a:r>
              <a:rPr lang="ru-RU" sz="24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Группировать по: - задаем группы (Группа 1 -5, группа 2- 4)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>
              <a:lnSpc>
                <a:spcPct val="100000"/>
              </a:lnSpc>
              <a:buFont typeface="Arial"/>
              <a:buChar char="•"/>
            </a:pPr>
            <a:r>
              <a:rPr lang="ru-RU" sz="24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Внизу флажок U Манна- Уитни.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1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02" name="Picture 2"/>
          <p:cNvPicPr/>
          <p:nvPr/>
        </p:nvPicPr>
        <p:blipFill>
          <a:blip r:embed="rId2" cstate="print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ustomShape 1"/>
          <p:cNvSpPr/>
          <p:nvPr/>
        </p:nvSpPr>
        <p:spPr>
          <a:xfrm>
            <a:off x="457200" y="274680"/>
            <a:ext cx="8228880" cy="77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Корреляционный анализ. Компьютерная обработка.</a:t>
            </a:r>
            <a:endParaRPr/>
          </a:p>
        </p:txBody>
      </p:sp>
      <p:sp>
        <p:nvSpPr>
          <p:cNvPr id="76" name="CustomShape 2"/>
          <p:cNvSpPr/>
          <p:nvPr/>
        </p:nvSpPr>
        <p:spPr>
          <a:xfrm>
            <a:off x="323640" y="980640"/>
            <a:ext cx="8568360" cy="514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Цель. </a:t>
            </a:r>
            <a:r>
              <a:rPr lang="ru-RU" sz="20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Провести корреляционный анализ  взаимосвязи переменных.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Порядок работы.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1.Пуск  - IBM  SPSS </a:t>
            </a:r>
            <a:r>
              <a:rPr lang="ru-RU" sz="2000" b="1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Statictics</a:t>
            </a:r>
            <a:r>
              <a:rPr lang="ru-RU" sz="20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22.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2. Занести данные в электронную таблицу Редактора Данных (  SPSS </a:t>
            </a:r>
            <a:r>
              <a:rPr lang="ru-RU" sz="2000" b="1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Data</a:t>
            </a:r>
            <a:r>
              <a:rPr lang="ru-RU" sz="20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Editor</a:t>
            </a:r>
            <a:r>
              <a:rPr lang="ru-RU" sz="20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) в виде нескольких столбцов ( переменных) одинаковой длины (или скопировать эмпирические данные из таблицы </a:t>
            </a:r>
            <a:r>
              <a:rPr lang="ru-RU" sz="2000" b="1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Exsel</a:t>
            </a:r>
            <a:r>
              <a:rPr lang="ru-RU" sz="20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и вставить).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 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3.Осуществить переименование данных (внизу таблицы – Представление данных- Представление переменных). Вместо «переменная» (Var001) пишем название переменной, напр., ЭРМ (без точек и т.п.), затем возвращаемся в Представление данных.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4. Для корреляционного анализа  эмпирических данных необходимо в главном меню выбрать последовательность команд </a:t>
            </a:r>
            <a:r>
              <a:rPr lang="ru-RU" sz="20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 | Корреляции | Парные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. На экране появится следующее окно процедуры: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</a:pPr>
            <a:endParaRPr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Выводы</a:t>
            </a:r>
            <a:endParaRPr/>
          </a:p>
        </p:txBody>
      </p:sp>
      <p:sp>
        <p:nvSpPr>
          <p:cNvPr id="104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05" name="Picture 2"/>
          <p:cNvPicPr/>
          <p:nvPr/>
        </p:nvPicPr>
        <p:blipFill>
          <a:blip r:embed="rId2" cstate="print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7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08" name="Picture 2"/>
          <p:cNvPicPr/>
          <p:nvPr/>
        </p:nvPicPr>
        <p:blipFill>
          <a:blip r:embed="rId2" cstate="print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0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1" name="Picture 2"/>
          <p:cNvPicPr/>
          <p:nvPr/>
        </p:nvPicPr>
        <p:blipFill>
          <a:blip r:embed="rId2" cstate="print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" name="Table 1"/>
          <p:cNvGraphicFramePr/>
          <p:nvPr/>
        </p:nvGraphicFramePr>
        <p:xfrm>
          <a:off x="395536" y="692696"/>
          <a:ext cx="8064000" cy="5103720"/>
        </p:xfrm>
        <a:graphic>
          <a:graphicData uri="http://schemas.openxmlformats.org/drawingml/2006/table">
            <a:tbl>
              <a:tblPr/>
              <a:tblGrid>
                <a:gridCol w="2339280"/>
                <a:gridCol w="1296704"/>
                <a:gridCol w="1548592"/>
                <a:gridCol w="1440160"/>
                <a:gridCol w="1439264"/>
              </a:tblGrid>
              <a:tr h="1184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>
                          <a:latin typeface="Times New Roman" pitchFamily="18" charset="0"/>
                          <a:cs typeface="Times New Roman" pitchFamily="18" charset="0"/>
                        </a:rPr>
                        <a:t>Переменная- -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>
                          <a:latin typeface="Times New Roman" pitchFamily="18" charset="0"/>
                          <a:cs typeface="Times New Roman" pitchFamily="18" charset="0"/>
                        </a:rPr>
                        <a:t>Средний ранг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Средний ранг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U </a:t>
                      </a:r>
                      <a:r>
                        <a:rPr lang="ru-RU" sz="1400" spc="-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кр</a:t>
                      </a: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400" spc="-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Манна - Уитни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 значимости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</a:tr>
              <a:tr h="317520"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>
                          <a:latin typeface="Times New Roman" pitchFamily="18" charset="0"/>
                          <a:cs typeface="Times New Roman" pitchFamily="18" charset="0"/>
                        </a:rPr>
                        <a:t>1 гр.</a:t>
                      </a:r>
                      <a:endParaRPr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>
                          <a:latin typeface="Times New Roman" pitchFamily="18" charset="0"/>
                          <a:cs typeface="Times New Roman" pitchFamily="18" charset="0"/>
                        </a:rPr>
                        <a:t>2 гр.</a:t>
                      </a:r>
                      <a:endParaRPr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1184400">
                <a:tc>
                  <a:txBody>
                    <a:bodyPr/>
                    <a:lstStyle/>
                    <a:p>
                      <a:r>
                        <a:rPr lang="ru-RU" sz="1800" spc="-1">
                          <a:latin typeface="Times New Roman" pitchFamily="18" charset="0"/>
                          <a:cs typeface="Times New Roman" pitchFamily="18" charset="0"/>
                        </a:rPr>
                        <a:t>Эмоциональность в интеллектуальной сфере</a:t>
                      </a:r>
                      <a:endParaRPr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>
                          <a:latin typeface="Times New Roman" pitchFamily="18" charset="0"/>
                          <a:cs typeface="Times New Roman" pitchFamily="18" charset="0"/>
                        </a:rPr>
                        <a:t> 19,95</a:t>
                      </a:r>
                      <a:endParaRPr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>
                          <a:latin typeface="Times New Roman" pitchFamily="18" charset="0"/>
                          <a:cs typeface="Times New Roman" pitchFamily="18" charset="0"/>
                        </a:rPr>
                        <a:t> 29,90</a:t>
                      </a:r>
                      <a:endParaRPr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 0,019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1184400">
                <a:tc>
                  <a:txBody>
                    <a:bodyPr/>
                    <a:lstStyle/>
                    <a:p>
                      <a:r>
                        <a:rPr lang="ru-RU" sz="1800" spc="-1">
                          <a:latin typeface="Times New Roman" pitchFamily="18" charset="0"/>
                          <a:cs typeface="Times New Roman" pitchFamily="18" charset="0"/>
                        </a:rPr>
                        <a:t>Эмоциональность в коммуникативной сфере</a:t>
                      </a:r>
                      <a:endParaRPr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18,83 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 30,63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166 </a:t>
                      </a:r>
                      <a:endParaRPr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spc="-1" dirty="0" smtClean="0">
                          <a:latin typeface="Times New Roman" pitchFamily="18" charset="0"/>
                          <a:cs typeface="Times New Roman" pitchFamily="18" charset="0"/>
                        </a:rPr>
                        <a:t> 0,005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11847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4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5" name="Picture 2"/>
          <p:cNvPicPr/>
          <p:nvPr/>
        </p:nvPicPr>
        <p:blipFill>
          <a:blip r:embed="rId2" cstate="print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457200" y="274680"/>
            <a:ext cx="8228880" cy="77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0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Сравнительный 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анализ</a:t>
            </a:r>
            <a:endParaRPr dirty="0"/>
          </a:p>
        </p:txBody>
      </p:sp>
      <p:sp>
        <p:nvSpPr>
          <p:cNvPr id="93" name="CustomShape 2"/>
          <p:cNvSpPr/>
          <p:nvPr/>
        </p:nvSpPr>
        <p:spPr>
          <a:xfrm>
            <a:off x="457200" y="980640"/>
            <a:ext cx="8228880" cy="514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сравнительного анализа переменных ЭИ и ЭК, измеренных в разных группах имеем 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следующие данные: </a:t>
            </a:r>
            <a:r>
              <a:rPr lang="ru-RU" sz="20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таблица «Статистические критерии (нижняя), где отмечен </a:t>
            </a:r>
            <a:r>
              <a:rPr lang="en-US" sz="20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u-RU" sz="20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кр</a:t>
            </a:r>
            <a:r>
              <a:rPr lang="ru-RU" sz="20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. Манна-Уитни (верхняя строка); уровень значимости – Асимптотическое значение (2-сторонний). 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В нашем примере </a:t>
            </a:r>
            <a:r>
              <a:rPr lang="ru-RU" sz="20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значимые различия по ЭИ, измеренной в двух группах; ЭК, измеренной в двух группах. При этом средний ранг  выше во второй группе (студенты 4 курса).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По данным переменным подтверждается альтернативная гипотеза.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Нет </a:t>
            </a:r>
            <a:r>
              <a:rPr lang="ru-RU" sz="20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значимых различий по переменной ЭМ.  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Здесь подтверждается нулевая гипотеза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</a:pP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Контрольные задания.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1. Сформулировать гипотезы о наличии или отсутствии </a:t>
            </a:r>
            <a:r>
              <a:rPr lang="ru-RU" sz="20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значимых различий между переменными, измеренными на разных выборках.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Раскрыть особенности </a:t>
            </a:r>
            <a:r>
              <a:rPr lang="ru-RU" sz="20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значимых различий между переменными, измеренными на разных выборках  (</a:t>
            </a:r>
            <a:r>
              <a:rPr lang="ru-RU" sz="200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содержательный анализ).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 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endParaRPr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8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9" name="Picture 1"/>
          <p:cNvPicPr/>
          <p:nvPr/>
        </p:nvPicPr>
        <p:blipFill>
          <a:blip r:embed="rId2" cstate="print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stomShape 1"/>
          <p:cNvSpPr/>
          <p:nvPr/>
        </p:nvSpPr>
        <p:spPr>
          <a:xfrm>
            <a:off x="457200" y="274680"/>
            <a:ext cx="8228880" cy="77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Продолжение алгоритма работы</a:t>
            </a:r>
            <a:endParaRPr/>
          </a:p>
        </p:txBody>
      </p:sp>
      <p:sp>
        <p:nvSpPr>
          <p:cNvPr id="81" name="CustomShape 2"/>
          <p:cNvSpPr/>
          <p:nvPr/>
        </p:nvSpPr>
        <p:spPr>
          <a:xfrm>
            <a:off x="457200" y="1052640"/>
            <a:ext cx="8228880" cy="507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360" algn="just">
              <a:lnSpc>
                <a:spcPct val="100000"/>
              </a:lnSpc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5.Переносим  переменные из левого диалогового окна в правое окно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84" name="Picture 1"/>
          <p:cNvPicPr/>
          <p:nvPr/>
        </p:nvPicPr>
        <p:blipFill>
          <a:blip r:embed="rId2" cstate="print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Продолжение алгоритма работы</a:t>
            </a:r>
            <a:endParaRPr/>
          </a:p>
        </p:txBody>
      </p:sp>
      <p:sp>
        <p:nvSpPr>
          <p:cNvPr id="86" name="CustomShape 2"/>
          <p:cNvSpPr/>
          <p:nvPr/>
        </p:nvSpPr>
        <p:spPr>
          <a:xfrm>
            <a:off x="457200" y="1268760"/>
            <a:ext cx="8228880" cy="4856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6. Осуществляем проверку на «нормальность» распределения (см. презентацию «Компьютерная обработка. Описательная статистика»).  </a:t>
            </a:r>
            <a:endParaRPr/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Если среди переменных нет с выраженной асимметрией, эксцессом, задаем  параметрический критерий – коэффициент линейной корреляции Пирсона (флажок Пирсон); если имеется переменная с выраженной асимметрией или эксцессом – выбираем непараметрический критерий коэффициент ранговой корреляции Спирмена.</a:t>
            </a:r>
            <a:endParaRPr/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Флажок – Метить значимые корреляции. </a:t>
            </a:r>
            <a:endParaRPr/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Продолжить.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Таблица интеркорреляций</a:t>
            </a:r>
            <a:endParaRPr/>
          </a:p>
        </p:txBody>
      </p:sp>
      <p:sp>
        <p:nvSpPr>
          <p:cNvPr id="88" name="CustomShape 2"/>
          <p:cNvSpPr/>
          <p:nvPr/>
        </p:nvSpPr>
        <p:spPr>
          <a:xfrm>
            <a:off x="457200" y="1124744"/>
            <a:ext cx="8228880" cy="50006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В выводах получаем таблицу </a:t>
            </a:r>
            <a:r>
              <a:rPr lang="ru-RU" sz="200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интеркорреляций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. Это симметричная квадратная таблица, в которой строки и столбцы  - указанные переменные, на пересечении строк и столбцов находятся корреляционные коэффициенты, объем выборки и уровень значимости. 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>
              <a:lnSpc>
                <a:spcPct val="100000"/>
              </a:lnSpc>
              <a:buFont typeface="Arial"/>
              <a:buChar char="•"/>
            </a:pPr>
            <a:r>
              <a:rPr lang="ru-RU" sz="20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Пример.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Имеется список переменных : </a:t>
            </a:r>
            <a:r>
              <a:rPr lang="ru-RU" sz="200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эргичность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психомоторная (ЭРМ), интеллектуальная (ЭРИ) и коммуникативная (ЭРК); пластичность (П), скорость (С) и эмоциональность (Э) в трех сферах поведения: психомоторной, интеллектуальной и коммуникативной (ОФДСИ).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Необходимо выяснить, имеется ли значимая взаимосвязь между  переменными ЭРИ, ЭРК, ЭРМ и др. Обратимся к коэффициенту </a:t>
            </a:r>
            <a:r>
              <a:rPr lang="ru-RU" sz="200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Спирмена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Гипотезы: Н</a:t>
            </a:r>
            <a:r>
              <a:rPr lang="ru-RU" sz="2000" strike="noStrike" spc="-1" baseline="-2500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– взаимосвязь между данными переменными приближается к нулю.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                  Н</a:t>
            </a:r>
            <a:r>
              <a:rPr lang="ru-RU" sz="2000" strike="noStrike" spc="-1" baseline="-2500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    - взаимосвязь между данными переменными значимо отличается от нуля.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Применяя предложенный алгоритм, мы получили матрицу </a:t>
            </a:r>
            <a:r>
              <a:rPr lang="ru-RU" sz="200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интеркорреляций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</a:pP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endParaRPr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0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91" name="Picture 2"/>
          <p:cNvPicPr/>
          <p:nvPr/>
        </p:nvPicPr>
        <p:blipFill>
          <a:blip r:embed="rId2" cstate="print"/>
          <a:stretch/>
        </p:blipFill>
        <p:spPr>
          <a:xfrm>
            <a:off x="0" y="0"/>
            <a:ext cx="9143280" cy="685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CustomShape 1"/>
          <p:cNvSpPr/>
          <p:nvPr/>
        </p:nvSpPr>
        <p:spPr>
          <a:xfrm>
            <a:off x="457200" y="274680"/>
            <a:ext cx="8228880" cy="77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0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Корреляционный анализ</a:t>
            </a:r>
            <a:endParaRPr/>
          </a:p>
        </p:txBody>
      </p:sp>
      <p:sp>
        <p:nvSpPr>
          <p:cNvPr id="93" name="CustomShape 2"/>
          <p:cNvSpPr/>
          <p:nvPr/>
        </p:nvSpPr>
        <p:spPr>
          <a:xfrm>
            <a:off x="457200" y="980640"/>
            <a:ext cx="8228880" cy="514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Для анализа связи ЭРИ с ЭРМ  в матрице имеем следующие данные: коэффициент корреляции равен .809; второе число – уровень значимости полученной корреляции (одной звездочкой отмечается 5% уровень значимости, двумя – 1% уровень значимости); третье число – объем выборки. Связь между данными переменными значимая. Подобным образом анализируем и другие пары переменных.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В нашем примере значимая прямо пропорциональная  связь между ЭРИ и  ЭРК ( </a:t>
            </a:r>
            <a:r>
              <a:rPr lang="ru-RU" sz="200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=0, 672, при р=0,000,  между ЭРИ и  ПИ и т.д.  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 По данным переменным подтверждается альтернативная гипотеза.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Нет значимой взаимосвязи между ЭРИ и ЭИ, ЭИ и ЭРК и др. (не обозначены звездочками). Здесь подтверждается нулевая гипотеза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</a:pP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Контрольные задания.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1. Сформулировать гипотезы о наличии или отсутствии взаимосвязи между переменными.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2.Выяснить по данным психологического исследования, имеется ли взаимосвязь между количественно измеренными признаками.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3. Раскрыть особенности взаимосвязи между переменными на содержательном уровне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43080" indent="-342360" algn="just">
              <a:lnSpc>
                <a:spcPct val="100000"/>
              </a:lnSpc>
              <a:buFont typeface="Arial"/>
              <a:buChar char="•"/>
            </a:pPr>
            <a:r>
              <a:rPr lang="ru-RU" sz="20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 pitchFamily="18" charset="0"/>
                <a:cs typeface="Times New Roman" pitchFamily="18" charset="0"/>
              </a:rPr>
              <a:t> 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endParaRPr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1098</Words>
  <Application>Microsoft Office PowerPoint</Application>
  <PresentationFormat>Экран (4:3)</PresentationFormat>
  <Paragraphs>110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Тема Office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Продолжение алгоритма</vt:lpstr>
      <vt:lpstr>Слайд 14</vt:lpstr>
      <vt:lpstr>Слайд 15</vt:lpstr>
      <vt:lpstr>Слайд 16</vt:lpstr>
      <vt:lpstr>Интерпретация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Математические методы в психологии. Компьютерные технологии обработки эмпирических данных. КА, СА</dc:title>
  <dc:creator>Надежда</dc:creator>
  <cp:lastModifiedBy>Надежда</cp:lastModifiedBy>
  <cp:revision>35</cp:revision>
  <dcterms:created xsi:type="dcterms:W3CDTF">2020-12-07T10:01:24Z</dcterms:created>
  <dcterms:modified xsi:type="dcterms:W3CDTF">2021-01-04T08:32:16Z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19</vt:i4>
  </property>
</Properties>
</file>